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28" r:id="rId6"/>
    <p:sldId id="295" r:id="rId7"/>
    <p:sldId id="296" r:id="rId8"/>
    <p:sldId id="297" r:id="rId9"/>
    <p:sldId id="298" r:id="rId10"/>
    <p:sldId id="299" r:id="rId11"/>
    <p:sldId id="300" r:id="rId12"/>
    <p:sldId id="330" r:id="rId13"/>
    <p:sldId id="33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6441" autoAdjust="0"/>
  </p:normalViewPr>
  <p:slideViewPr>
    <p:cSldViewPr snapToGrid="0">
      <p:cViewPr varScale="1">
        <p:scale>
          <a:sx n="51" d="100"/>
          <a:sy n="51" d="100"/>
        </p:scale>
        <p:origin x="1217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23446-B7CC-4A02-8D51-92C23BF9C6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D1E05-E9E5-4C40-B1F7-05AAAC5BE7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EED1D-7271-4573-BB72-81A09C340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5FAE-8F0C-43CA-BA25-B937194FE930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8E722-7FF5-470E-BDAA-A577B9C77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61835-E4EF-4707-80E0-64694A8B4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E4CC-23E4-47A1-974E-DFCA74A5A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04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4B639-81FD-4C80-9E86-4A116F566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915F81-FFA9-4AEA-ADAC-96D0C83A5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E1E40-1455-4899-8A17-334EFC4D4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5FAE-8F0C-43CA-BA25-B937194FE930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51EE2-AC9A-4180-8132-9BC1CFC3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5550F-204B-47DA-B498-DCC19E43E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E4CC-23E4-47A1-974E-DFCA74A5A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033D2D-0482-45C8-B309-CBE8742A7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EA3B16-1135-4812-AA4E-DB4A0B9B5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A511C-3EE3-46C0-B6E8-318AAE6DE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5FAE-8F0C-43CA-BA25-B937194FE930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19F85-BB11-4604-A407-8A4FE3E43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74174-1511-46BD-BBB8-99224A18C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E4CC-23E4-47A1-974E-DFCA74A5A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149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1" y="260351"/>
            <a:ext cx="10752667" cy="10080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00152" y="1412875"/>
            <a:ext cx="5226049" cy="489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629401" y="1412875"/>
            <a:ext cx="5228167" cy="4895850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5511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09247-4A86-441E-B793-59A9C8696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FFBB0-F38D-450D-BC12-F642377D2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05283-569F-4F42-8D34-913E3173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5FAE-8F0C-43CA-BA25-B937194FE930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E386C-AF6E-4FAC-BDAC-7C4220C1B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96EFB-6765-4C75-A413-32AB28872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E4CC-23E4-47A1-974E-DFCA74A5A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40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0FB43-2B37-466E-A8ED-F45DDD5E0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04C9D-5D69-4B09-97C8-CE24E906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0246B-D134-4D32-99AE-48C998F6C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5FAE-8F0C-43CA-BA25-B937194FE930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CA8EE-CB1A-438F-A7EA-5E8033C59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AA9B2-B2A0-4306-A486-D51F15455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E4CC-23E4-47A1-974E-DFCA74A5A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51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9059F-00FD-40CF-941A-9C661E1B0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3DD57-2CE7-4808-AECC-83BB28B34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348FA-C401-489C-8A96-547C301D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210B6-0CA3-49EA-A0B3-932311276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5FAE-8F0C-43CA-BA25-B937194FE930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16782-6D9A-4CFD-BEAA-3B26C5E8A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34E1E-0718-49F2-B5AB-171BF18D1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E4CC-23E4-47A1-974E-DFCA74A5A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26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380D5-D50D-46DE-9E78-0C666A098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41C0B-F9E4-4616-A94C-255C07849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B34F2-CF01-45DC-841A-39D091627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296123-0928-439C-9990-E762C7E34C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F919DE-55FD-4BE0-82A8-19460E737C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9C3CC8-7F77-4B72-A895-E8BC69374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5FAE-8F0C-43CA-BA25-B937194FE930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682BD4-7BD2-4956-8F0E-02DB6310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BF6CE5-6F9D-4F30-BCFF-0DB71380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E4CC-23E4-47A1-974E-DFCA74A5A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185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AB7D3-2818-4E41-AAD3-9C1C68B8D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8174C3-D892-46D7-A0E3-4E10C2A8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5FAE-8F0C-43CA-BA25-B937194FE930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E0C13-811B-412B-9CCC-BA436C51A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FE3F4-9C67-4361-85A6-D28F8F050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E4CC-23E4-47A1-974E-DFCA74A5A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89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5902ED-C7FE-46BF-A743-08B743B82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5FAE-8F0C-43CA-BA25-B937194FE930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42C9D7-38E8-4027-8370-F728978D4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D35CD-4772-4608-A314-AD38A445B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E4CC-23E4-47A1-974E-DFCA74A5A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44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88CD6-B042-4711-AF92-8AF1B48CD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0BF52-B19D-4DA0-A925-852F624D5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473F7-4E8C-483F-89DF-E8202962D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F5BCD-01E6-4FB7-98F1-6AFBCC0DC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5FAE-8F0C-43CA-BA25-B937194FE930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FEF53-65AD-4D13-9F02-39023AB43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3D454-A532-4583-8810-22236C94E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E4CC-23E4-47A1-974E-DFCA74A5A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730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A7B87-7D92-4217-9EA5-F1D320733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3CF7A5-76DC-4AC5-9B28-8C35723287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8B2DA6-DC62-457D-A747-C0DC17222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04812-04FF-4E6C-AA2C-A365888F3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5FAE-8F0C-43CA-BA25-B937194FE930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9B85F5-60AF-4E6A-A7DD-E35CE6DBE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43D18-6358-4002-9E70-CEDCC8E81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E4CC-23E4-47A1-974E-DFCA74A5A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05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85A679-28A5-4B61-8364-941268926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F1EED-21A0-449B-AC23-455F1E591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87DC1-A232-4E78-BDDF-2B3E428FDB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95FAE-8F0C-43CA-BA25-B937194FE930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B5A56-F669-4C9E-8A79-07C2E7876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D1461-9971-490F-B4B0-338FDD8C6C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FE4CC-23E4-47A1-974E-DFCA74A5A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81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flood?utm_source=unsplash&amp;utm_medium=referral&amp;utm_content=creditCopyText" TargetMode="External"/><Relationship Id="rId2" Type="http://schemas.openxmlformats.org/officeDocument/2006/relationships/hyperlink" Target="https://unsplash.com/photos/0PHUAtg_2CQ?utm_source=unsplash&amp;utm_medium=referral&amp;utm_content=creditCopyText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limate.nasa.gov/causes/" TargetMode="External"/><Relationship Id="rId2" Type="http://schemas.openxmlformats.org/officeDocument/2006/relationships/hyperlink" Target="https://www.peep.ac.uk/content/1833.0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279AB-0EBE-4D2B-A922-C1D888DE3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3384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iChange</a:t>
            </a:r>
            <a:br>
              <a:rPr lang="en-GB" dirty="0"/>
            </a:br>
            <a:br>
              <a:rPr lang="en-GB" dirty="0"/>
            </a:br>
            <a:r>
              <a:rPr lang="en-GB" dirty="0"/>
              <a:t>Climate Change and 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8872D0-4218-40B0-B30B-625547213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5337"/>
            <a:ext cx="12192000" cy="3137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3D180B-AEFD-4773-836D-4B8E07D2C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566" y="-20637"/>
            <a:ext cx="2550947" cy="18037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B8DC38-3231-4133-B716-CDB376DC2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05400" cy="104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1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8872D0-4218-40B0-B30B-625547213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5337"/>
            <a:ext cx="12192000" cy="31377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89C776-CF28-474E-9251-42FC785F6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" y="1891762"/>
            <a:ext cx="12192000" cy="2502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3D180B-AEFD-4773-836D-4B8E07D2C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053" y="0"/>
            <a:ext cx="2550947" cy="180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01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A717412-9AA0-4462-A036-995BB89A55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Aims and objectives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B42EA00-F0B9-4C88-A54A-D79E84246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400" dirty="0"/>
              <a:t>To understand the notion of sustainability and explore what this means.</a:t>
            </a:r>
          </a:p>
          <a:p>
            <a:pPr eaLnBrk="1" hangingPunct="1">
              <a:buFontTx/>
              <a:buNone/>
            </a:pPr>
            <a:endParaRPr lang="en-GB" altLang="en-US" sz="2400" dirty="0"/>
          </a:p>
          <a:p>
            <a:pPr eaLnBrk="1" hangingPunct="1">
              <a:buFontTx/>
              <a:buNone/>
            </a:pPr>
            <a:r>
              <a:rPr lang="en-GB" altLang="en-US" sz="2400" dirty="0"/>
              <a:t>By the end of the session to have:</a:t>
            </a:r>
          </a:p>
          <a:p>
            <a:pPr eaLnBrk="1" hangingPunct="1"/>
            <a:r>
              <a:rPr lang="en-GB" altLang="en-US" sz="2400" dirty="0"/>
              <a:t>Investigated the meaning of sustainability, climate change and the greenhouse effect.</a:t>
            </a:r>
          </a:p>
          <a:p>
            <a:pPr eaLnBrk="1" hangingPunct="1"/>
            <a:r>
              <a:rPr lang="en-GB" altLang="en-US" sz="2400" dirty="0"/>
              <a:t>Shared their own feelings about climate change.</a:t>
            </a:r>
          </a:p>
          <a:p>
            <a:pPr eaLnBrk="1" hangingPunct="1"/>
            <a:r>
              <a:rPr lang="en-GB" altLang="en-US" sz="2400" dirty="0"/>
              <a:t>Recorded key questions for further investigations.</a:t>
            </a:r>
          </a:p>
          <a:p>
            <a:pPr eaLnBrk="1" hangingPunct="1"/>
            <a:endParaRPr lang="en-GB" altLang="en-US" sz="2400" dirty="0"/>
          </a:p>
          <a:p>
            <a:pPr eaLnBrk="1" hangingPunct="1"/>
            <a:endParaRPr lang="en-GB" altLang="en-US" sz="2400" dirty="0"/>
          </a:p>
          <a:p>
            <a:pPr eaLnBrk="1" hangingPunct="1"/>
            <a:endParaRPr lang="en-GB" altLang="en-US" sz="2400" dirty="0"/>
          </a:p>
          <a:p>
            <a:pPr eaLnBrk="1" hangingPunct="1"/>
            <a:endParaRPr lang="en-GB" altLang="en-US" sz="2400" dirty="0"/>
          </a:p>
          <a:p>
            <a:pPr eaLnBrk="1" hangingPunct="1"/>
            <a:endParaRPr lang="en-GB" alt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71A8EC1-AE3B-4CD4-81F7-A487C089CB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9918" y="169920"/>
            <a:ext cx="5469097" cy="1008063"/>
          </a:xfrm>
        </p:spPr>
        <p:txBody>
          <a:bodyPr/>
          <a:lstStyle/>
          <a:p>
            <a:pPr eaLnBrk="1" hangingPunct="1"/>
            <a:r>
              <a:rPr lang="en-GB" altLang="en-US"/>
              <a:t>What Is Sustainability?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1C1FF11-3921-4AFF-B4C9-1D463533539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39182" y="1177983"/>
            <a:ext cx="11530571" cy="144777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altLang="en-US" sz="2400" dirty="0">
                <a:latin typeface="Verdana" panose="020B0604030504040204" pitchFamily="34" charset="0"/>
              </a:rPr>
              <a:t>The number of people living on earth has doubled over the last century</a:t>
            </a:r>
          </a:p>
          <a:p>
            <a:pPr eaLnBrk="1" hangingPunct="1"/>
            <a:endParaRPr lang="en-GB" altLang="en-US" sz="2400" dirty="0">
              <a:latin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8D8EC2-A76F-4A21-A6B6-ED8AC858A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418" y="1868461"/>
            <a:ext cx="8867163" cy="498953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D2A10BA-75BA-4D67-AB5B-0C8915CAE4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144" y="139890"/>
            <a:ext cx="6232495" cy="1008063"/>
          </a:xfrm>
        </p:spPr>
        <p:txBody>
          <a:bodyPr/>
          <a:lstStyle/>
          <a:p>
            <a:pPr eaLnBrk="1" hangingPunct="1"/>
            <a:r>
              <a:rPr lang="en-GB" altLang="en-US" dirty="0"/>
              <a:t>What Is Sustainability?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6B5C9AB-5474-4803-820F-6ADAB980446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19144" y="1194762"/>
            <a:ext cx="6232494" cy="190916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altLang="en-US" sz="2400" dirty="0">
                <a:latin typeface="Verdana" panose="020B0604030504040204" pitchFamily="34" charset="0"/>
              </a:rPr>
              <a:t>A small number of these people use huge amounts of the earth's resources like land, energy and water.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C54364-A602-4F32-9C17-A1CCE62B6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591" y="213919"/>
            <a:ext cx="4533975" cy="3502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FF05A1-C19A-458A-A01F-982645F24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5" y="3022801"/>
            <a:ext cx="5545428" cy="36953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6DC6E5-4AEA-44A4-B541-3A23C78E2B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657" y="3180900"/>
            <a:ext cx="5048319" cy="353029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A69CC46-318D-47E3-8BD5-A61D43C1B0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4141" y="210017"/>
            <a:ext cx="5527820" cy="1008063"/>
          </a:xfrm>
        </p:spPr>
        <p:txBody>
          <a:bodyPr/>
          <a:lstStyle/>
          <a:p>
            <a:pPr eaLnBrk="1" hangingPunct="1"/>
            <a:r>
              <a:rPr lang="en-GB" altLang="en-US" dirty="0"/>
              <a:t>What Is Sustainability?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E3595CD-7961-4D12-97D9-C3A75EE33C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94141" y="1218080"/>
            <a:ext cx="2491004" cy="48958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altLang="en-US" sz="2400" dirty="0">
                <a:latin typeface="Verdana" panose="020B0604030504040204" pitchFamily="34" charset="0"/>
              </a:rPr>
              <a:t>We need to share the Earth’s resources equitably and reduce our demand for them so that everyone, now and in the future, can benefit.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4A3BFC-506A-46D5-B71D-AF243091D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0" y="1218080"/>
            <a:ext cx="7843489" cy="523597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C15F419-2DAC-49F4-A032-B15F804AC7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3695" y="302296"/>
            <a:ext cx="5821434" cy="1008063"/>
          </a:xfrm>
        </p:spPr>
        <p:txBody>
          <a:bodyPr/>
          <a:lstStyle/>
          <a:p>
            <a:pPr eaLnBrk="1" hangingPunct="1"/>
            <a:r>
              <a:rPr lang="en-GB" altLang="en-US" dirty="0"/>
              <a:t>What Is Sustainability?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137F89B-7DF9-4629-9BF2-CC96C4A816C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63695" y="1748231"/>
            <a:ext cx="5165986" cy="48958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altLang="en-US" sz="2400" dirty="0">
                <a:latin typeface="Verdana" panose="020B0604030504040204" pitchFamily="34" charset="0"/>
              </a:rPr>
              <a:t>‘To behave in a way that not only makes our lives better today, but also means that people in the future will be able to live well’.</a:t>
            </a:r>
            <a:br>
              <a:rPr lang="en-GB" altLang="en-US" sz="2400" dirty="0">
                <a:latin typeface="Verdana" panose="020B0604030504040204" pitchFamily="34" charset="0"/>
              </a:rPr>
            </a:br>
            <a:endParaRPr lang="en-GB" altLang="en-US" sz="2400" dirty="0">
              <a:latin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6FB6FB-FDC2-43F0-B6C2-F4466228E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591" y="213919"/>
            <a:ext cx="4286775" cy="643016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4E03C27-6CD2-49D8-BD8B-F04D6B8995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3531" y="251962"/>
            <a:ext cx="6038849" cy="1008063"/>
          </a:xfrm>
        </p:spPr>
        <p:txBody>
          <a:bodyPr/>
          <a:lstStyle/>
          <a:p>
            <a:pPr eaLnBrk="1" hangingPunct="1"/>
            <a:r>
              <a:rPr lang="en-GB" altLang="en-US" dirty="0"/>
              <a:t>The Greenhouse Effect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2E04D1D-BF24-4B38-A17E-87202F702D1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3531" y="1441567"/>
            <a:ext cx="4068762" cy="460851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This occurs when heat from the sun is trapped in the atmosphere by gases.</a:t>
            </a:r>
          </a:p>
          <a:p>
            <a:pPr marL="0" indent="0" eaLnBrk="1" hangingPunct="1">
              <a:buNone/>
            </a:pPr>
            <a:endParaRPr lang="en-GB" alt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The main one is carbon dioxide.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8D6E94-DA7E-4147-AB93-484A379DE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48" y="461513"/>
            <a:ext cx="5934973" cy="59349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D4A317-7801-40BD-8793-E0C7C7B77BF8}"/>
              </a:ext>
            </a:extLst>
          </p:cNvPr>
          <p:cNvSpPr/>
          <p:nvPr/>
        </p:nvSpPr>
        <p:spPr>
          <a:xfrm>
            <a:off x="11296650" y="5088311"/>
            <a:ext cx="57150" cy="1390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9030DC9-4C7C-40D7-9D6D-441E04A3E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7421" y="303212"/>
            <a:ext cx="10752667" cy="1008063"/>
          </a:xfrm>
        </p:spPr>
        <p:txBody>
          <a:bodyPr/>
          <a:lstStyle/>
          <a:p>
            <a:pPr eaLnBrk="1" hangingPunct="1"/>
            <a:r>
              <a:rPr lang="en-GB" altLang="en-US" dirty="0"/>
              <a:t>The Greenhouse Effect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EB6F88F-F9D1-48B3-9B8F-AC5C915773A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7421" y="1411025"/>
            <a:ext cx="3135474" cy="46085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Carbon dioxide is produced when we burn ‘fossil fuels’ to obtain energy.</a:t>
            </a:r>
          </a:p>
          <a:p>
            <a:pPr marL="0" indent="0" eaLnBrk="1" hangingPunct="1">
              <a:buNone/>
            </a:pPr>
            <a:endParaRPr lang="en-GB" alt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Scientists have demonstrated that the greenhouse effect is causing ‘climate change’.</a:t>
            </a:r>
          </a:p>
          <a:p>
            <a:pPr eaLnBrk="1" hangingPunct="1"/>
            <a:endParaRPr lang="en-GB" alt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eaLnBrk="1" hangingPunct="1">
              <a:buNone/>
            </a:pPr>
            <a:endParaRPr lang="en-GB" altLang="en-US" sz="2400" dirty="0"/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310360DF-AF3E-4985-A0E6-5CFA1CE31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9892" y="6019537"/>
            <a:ext cx="85879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These scientists evidence that climate change causes extreme weather conditions.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43570C-2092-4301-86A9-93054D955C0F}"/>
              </a:ext>
            </a:extLst>
          </p:cNvPr>
          <p:cNvSpPr/>
          <p:nvPr/>
        </p:nvSpPr>
        <p:spPr>
          <a:xfrm>
            <a:off x="8492141" y="0"/>
            <a:ext cx="3699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Photo by </a:t>
            </a:r>
            <a:r>
              <a:rPr lang="en-US" dirty="0">
                <a:hlinkClick r:id="rId2"/>
              </a:rPr>
              <a:t>Chris Gallagher</a:t>
            </a:r>
            <a:r>
              <a:rPr lang="en-US" dirty="0"/>
              <a:t> on </a:t>
            </a:r>
            <a:r>
              <a:rPr lang="en-US" dirty="0" err="1">
                <a:hlinkClick r:id="rId3"/>
              </a:rPr>
              <a:t>Unsplash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420BDA-8674-491B-9FB4-AC5059E1D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365" y="1245106"/>
            <a:ext cx="6941540" cy="460851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6D55F8D-03C9-4332-8090-0CC440D4D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Data Race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9D0ABBB-E575-4F79-B4C2-D345DB21A1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1800" dirty="0"/>
              <a:t>At the word </a:t>
            </a:r>
            <a:r>
              <a:rPr lang="en-GB" altLang="en-US" sz="1800" i="1" dirty="0"/>
              <a:t>‘Go’</a:t>
            </a:r>
            <a:r>
              <a:rPr lang="en-GB" altLang="en-US" sz="1800" dirty="0"/>
              <a:t>, one person from each group takes a card from the desk, takes the first </a:t>
            </a:r>
            <a:r>
              <a:rPr lang="en-GB" altLang="en-US" sz="1800" b="1" dirty="0"/>
              <a:t>question only</a:t>
            </a:r>
            <a:r>
              <a:rPr lang="en-GB" altLang="en-US" sz="1800" dirty="0"/>
              <a:t> and takes it back to the group.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1800" dirty="0"/>
              <a:t>You can get your  information from: </a:t>
            </a:r>
            <a:endParaRPr lang="en-US" sz="1800" dirty="0"/>
          </a:p>
          <a:p>
            <a:pPr lvl="1"/>
            <a:r>
              <a:rPr lang="en-GB" sz="1800" dirty="0"/>
              <a:t>PEEP </a:t>
            </a:r>
            <a:r>
              <a:rPr lang="en-GB" sz="1800" u="sng" dirty="0">
                <a:hlinkClick r:id="rId2"/>
              </a:rPr>
              <a:t>https://www.peep.ac.uk/content/1833.0.html</a:t>
            </a:r>
            <a:endParaRPr lang="en-US" sz="1800" dirty="0"/>
          </a:p>
          <a:p>
            <a:pPr lvl="1"/>
            <a:r>
              <a:rPr lang="en-GB" sz="1800" dirty="0"/>
              <a:t>NASA </a:t>
            </a:r>
            <a:r>
              <a:rPr lang="en-GB" sz="1800" u="sng" dirty="0">
                <a:hlinkClick r:id="rId3"/>
              </a:rPr>
              <a:t>https://climate.nasa.gov/causes/</a:t>
            </a:r>
            <a:endParaRPr lang="en-GB" altLang="en-US" sz="1800" dirty="0"/>
          </a:p>
          <a:p>
            <a:pPr lvl="1" eaLnBrk="1" hangingPunct="1">
              <a:lnSpc>
                <a:spcPct val="90000"/>
              </a:lnSpc>
            </a:pPr>
            <a:r>
              <a:rPr lang="en-GB" altLang="en-US" sz="1800" dirty="0"/>
              <a:t>Your group / helper knowledge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1800" dirty="0"/>
              <a:t>Write down the answer on a separate piece of paper.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1800" dirty="0"/>
              <a:t>A second person takes this to the front.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1800" dirty="0"/>
              <a:t>The answer is  checked. If it is accurate and complete, the second question is collected.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1800" dirty="0"/>
              <a:t>... and so on.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1800" dirty="0"/>
              <a:t>If any answer is inaccurate or incomplete, the ‘runner’ will be sent  back to the group to try again.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1800" dirty="0"/>
              <a:t>The first group to complete all the answers </a:t>
            </a:r>
            <a:r>
              <a:rPr lang="en-GB" altLang="en-US" sz="1800" b="1" dirty="0"/>
              <a:t>‘wins’.</a:t>
            </a:r>
            <a:r>
              <a:rPr lang="en-GB" altLang="en-US" sz="1800" dirty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GB" alt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FAD7071D23884AB22F281B0EF6A0FB" ma:contentTypeVersion="8" ma:contentTypeDescription="Create a new document." ma:contentTypeScope="" ma:versionID="28bfdafda1b3fef166a148ee74863544">
  <xsd:schema xmlns:xsd="http://www.w3.org/2001/XMLSchema" xmlns:xs="http://www.w3.org/2001/XMLSchema" xmlns:p="http://schemas.microsoft.com/office/2006/metadata/properties" xmlns:ns3="de13a0b1-9064-403a-ba63-cd14462fc490" targetNamespace="http://schemas.microsoft.com/office/2006/metadata/properties" ma:root="true" ma:fieldsID="34908fdec6040dbeb6ec58cde39bea42" ns3:_="">
    <xsd:import namespace="de13a0b1-9064-403a-ba63-cd14462fc49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13a0b1-9064-403a-ba63-cd14462fc4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0B1B6E-9D3A-48FC-AA03-54967EB5B6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13a0b1-9064-403a-ba63-cd14462fc4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C0F69B-DF2D-459E-B0A8-C6620EEF31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21A78B-62F7-4BA3-AE9F-BD7C3B0165A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388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Office Theme</vt:lpstr>
      <vt:lpstr>iChange  Climate Change and Me</vt:lpstr>
      <vt:lpstr>Aims and objectives</vt:lpstr>
      <vt:lpstr>What Is Sustainability?</vt:lpstr>
      <vt:lpstr>What Is Sustainability?</vt:lpstr>
      <vt:lpstr>What Is Sustainability?</vt:lpstr>
      <vt:lpstr>What Is Sustainability?</vt:lpstr>
      <vt:lpstr>The Greenhouse Effect</vt:lpstr>
      <vt:lpstr>The Greenhouse Effect</vt:lpstr>
      <vt:lpstr>Data Race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suitable title</dc:title>
  <dc:creator>margaret_fleming margaret_fleming</dc:creator>
  <cp:lastModifiedBy>James Drever</cp:lastModifiedBy>
  <cp:revision>13</cp:revision>
  <dcterms:created xsi:type="dcterms:W3CDTF">2019-02-21T15:56:08Z</dcterms:created>
  <dcterms:modified xsi:type="dcterms:W3CDTF">2020-05-31T16:06:19Z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0x01010019FAD7071D23884AB22F281B0EF6A0FB</vt:lpwstr>
  </property>
</Properties>
</file>